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9"/>
  </p:notesMasterIdLst>
  <p:handoutMasterIdLst>
    <p:handoutMasterId r:id="rId20"/>
  </p:handoutMasterIdLst>
  <p:sldIdLst>
    <p:sldId id="374" r:id="rId2"/>
    <p:sldId id="362" r:id="rId3"/>
    <p:sldId id="356" r:id="rId4"/>
    <p:sldId id="357" r:id="rId5"/>
    <p:sldId id="358" r:id="rId6"/>
    <p:sldId id="359" r:id="rId7"/>
    <p:sldId id="364" r:id="rId8"/>
    <p:sldId id="365" r:id="rId9"/>
    <p:sldId id="367" r:id="rId10"/>
    <p:sldId id="368" r:id="rId11"/>
    <p:sldId id="338" r:id="rId12"/>
    <p:sldId id="257" r:id="rId13"/>
    <p:sldId id="339" r:id="rId14"/>
    <p:sldId id="348" r:id="rId15"/>
    <p:sldId id="351" r:id="rId16"/>
    <p:sldId id="263" r:id="rId17"/>
    <p:sldId id="30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CCFFCC"/>
    <a:srgbClr val="CCFFFF"/>
    <a:srgbClr val="FF6600"/>
    <a:srgbClr val="FFE1FF"/>
    <a:srgbClr val="FFCCFF"/>
    <a:srgbClr val="FFFFCC"/>
    <a:srgbClr val="FFFF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1693" autoAdjust="0"/>
    <p:restoredTop sz="94718" autoAdjust="0"/>
  </p:normalViewPr>
  <p:slideViewPr>
    <p:cSldViewPr>
      <p:cViewPr>
        <p:scale>
          <a:sx n="66" d="100"/>
          <a:sy n="66" d="100"/>
        </p:scale>
        <p:origin x="-1302" y="-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60"/>
    </p:cViewPr>
  </p:sorterViewPr>
  <p:notesViewPr>
    <p:cSldViewPr>
      <p:cViewPr varScale="1">
        <p:scale>
          <a:sx n="74" d="100"/>
          <a:sy n="74" d="100"/>
        </p:scale>
        <p:origin x="-154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65EE3744-D752-442C-AE74-AC914EC0D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5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0A30B38E-BA39-4294-8A66-B0B0B5585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43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B70B5A2B-47BD-4A7B-B6D2-575E38DD48B9}" type="slidenum">
              <a:rPr lang="en-US" b="0" smtClean="0">
                <a:latin typeface="Times New Roman" charset="0"/>
              </a:rPr>
              <a:pPr eaLnBrk="1" hangingPunct="1"/>
              <a:t>1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38638"/>
            <a:ext cx="5030787" cy="4121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BF3BE56C-3E85-4499-8AD1-50C5FFFD8962}" type="slidenum">
              <a:rPr lang="en-US" b="0" smtClean="0">
                <a:latin typeface="Times New Roman" charset="0"/>
              </a:rPr>
              <a:pPr eaLnBrk="1" hangingPunct="1"/>
              <a:t>10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7802C3A4-B9D4-4766-B112-A79AB525876E}" type="slidenum">
              <a:rPr lang="en-US" b="0" smtClean="0">
                <a:latin typeface="Times New Roman" charset="0"/>
              </a:rPr>
              <a:pPr eaLnBrk="1" hangingPunct="1"/>
              <a:t>11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F579BD57-E95C-425F-B1C9-DB654DADD076}" type="slidenum">
              <a:rPr lang="en-US" b="0" smtClean="0">
                <a:latin typeface="Times New Roman" charset="0"/>
              </a:rPr>
              <a:pPr eaLnBrk="1" hangingPunct="1"/>
              <a:t>12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660658C2-347A-4B1D-AC46-AFCC0F76DD4E}" type="slidenum">
              <a:rPr lang="en-US" b="0" smtClean="0">
                <a:latin typeface="Times New Roman" charset="0"/>
              </a:rPr>
              <a:pPr eaLnBrk="1" hangingPunct="1"/>
              <a:t>13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5365E6C5-A68E-406B-9C9C-FC72AB0CD9DC}" type="slidenum">
              <a:rPr lang="en-US" b="0" smtClean="0">
                <a:latin typeface="Times New Roman" charset="0"/>
              </a:rPr>
              <a:pPr eaLnBrk="1" hangingPunct="1"/>
              <a:t>14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2B5D6191-5635-4EA8-AD9D-DF886E085DAA}" type="slidenum">
              <a:rPr lang="en-US" b="0" smtClean="0">
                <a:latin typeface="Times New Roman" charset="0"/>
              </a:rPr>
              <a:pPr eaLnBrk="1" hangingPunct="1"/>
              <a:t>15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D8D58013-E408-441A-A840-FB8E8CAE667C}" type="slidenum">
              <a:rPr lang="en-US" b="0" smtClean="0">
                <a:latin typeface="Times New Roman" charset="0"/>
              </a:rPr>
              <a:pPr eaLnBrk="1" hangingPunct="1"/>
              <a:t>16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30041899-5B73-425C-BEDA-1A24DF7F7A45}" type="slidenum">
              <a:rPr lang="en-US" b="0" smtClean="0">
                <a:latin typeface="Times New Roman" charset="0"/>
              </a:rPr>
              <a:pPr eaLnBrk="1" hangingPunct="1"/>
              <a:t>17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849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042C6CD6-FAE7-4A03-8E5F-644E17C81CBE}" type="slidenum">
              <a:rPr lang="en-US" b="0" smtClean="0">
                <a:latin typeface="Times New Roman" charset="0"/>
              </a:rPr>
              <a:pPr eaLnBrk="1" hangingPunct="1"/>
              <a:t>2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38638"/>
            <a:ext cx="5030787" cy="4121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150" tIns="26988" rIns="57150" bIns="26988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C365E377-94D6-4EE3-BD7D-88B76B3040EA}" type="slidenum">
              <a:rPr lang="en-US" b="0" smtClean="0">
                <a:latin typeface="Times New Roman" charset="0"/>
              </a:rPr>
              <a:pPr eaLnBrk="1" hangingPunct="1"/>
              <a:t>3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9B9416D1-E034-425E-AD97-535150B19900}" type="slidenum">
              <a:rPr lang="en-US" b="0" smtClean="0">
                <a:latin typeface="Times New Roman" charset="0"/>
              </a:rPr>
              <a:pPr eaLnBrk="1" hangingPunct="1"/>
              <a:t>4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77027D9B-FC14-4BD8-B765-81158E0DCAC7}" type="slidenum">
              <a:rPr lang="en-US" b="0" smtClean="0">
                <a:latin typeface="Times New Roman" charset="0"/>
              </a:rPr>
              <a:pPr eaLnBrk="1" hangingPunct="1"/>
              <a:t>5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4236CBF3-F80F-4527-885F-DBFF5B40982B}" type="slidenum">
              <a:rPr lang="en-US" b="0" smtClean="0">
                <a:latin typeface="Times New Roman" charset="0"/>
              </a:rPr>
              <a:pPr eaLnBrk="1" hangingPunct="1"/>
              <a:t>6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F7243864-60E7-4879-BBD2-0B4B970DD432}" type="slidenum">
              <a:rPr lang="en-US" b="0" smtClean="0">
                <a:latin typeface="Times New Roman" charset="0"/>
              </a:rPr>
              <a:pPr eaLnBrk="1" hangingPunct="1"/>
              <a:t>7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12143B14-8CA0-47C6-AD8D-8A6BC49BD9A3}" type="slidenum">
              <a:rPr lang="en-US" b="0" smtClean="0">
                <a:latin typeface="Times New Roman" charset="0"/>
              </a:rPr>
              <a:pPr eaLnBrk="1" hangingPunct="1"/>
              <a:t>8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/>
            <a:fld id="{F3C5DC6B-2F03-4E40-9B07-85E785E5476D}" type="slidenum">
              <a:rPr lang="en-US" b="0" smtClean="0">
                <a:latin typeface="Times New Roman" charset="0"/>
              </a:rPr>
              <a:pPr eaLnBrk="1" hangingPunct="1"/>
              <a:t>9</a:t>
            </a:fld>
            <a:endParaRPr lang="en-US" b="0" smtClean="0">
              <a:latin typeface="Times New Roman" charset="0"/>
            </a:endParaRPr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08CE5-BACC-4BBD-BF1F-0E75B2F0BB7F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42CE-8E7B-4401-A2CA-C5809A28F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1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60456-12DB-4E7D-A5C5-23F63772290E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E06EA-5AF8-4603-80B2-229728DEA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02A8E-1A2F-4D00-AE1A-0F6B9B62D3F5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8879A-8E29-44DB-949B-F7A082C55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FED51-E65A-4A23-B1D6-E7DB7FE92D32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D93B-DAA3-4CF9-88A6-4272B5AB5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1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EDEA-C043-4CBE-AC02-3D7E4D08AF4E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E9AC4-3910-407E-B0AB-DFCCA518D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0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39B9-6653-425B-B7C0-A43C21410384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49BED-BBE1-4CC4-824A-BBC46EB43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6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CDCA4-9F81-4C81-82E2-DB18423EEAC5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D8F77-8FDF-494C-BB85-5DE39F4A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7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6CB7C-6950-478F-8E54-9410E02EB274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F3699-8E6C-4D59-AD90-9C7546F48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07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E27E1-9742-4B57-9C7E-886CE6DF9B72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6432D-2321-4FFA-ACBF-7ADD1E8EE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4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D233A-01BD-4C54-9C49-880CAC21BCBE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52CF9-2822-4693-8F8B-8E0C9CD18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361EA-D632-400F-A089-D39B21A83FBA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ED6C1-BC59-400E-B251-1A7A9CF2B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5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9E187B-0537-4201-8602-8F33AA968B80}" type="datetimeFigureOut">
              <a:rPr lang="en-US"/>
              <a:pPr>
                <a:defRPr/>
              </a:pPr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042562-6E6A-4EF1-B4D7-36146D341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www.franchise1.com/" TargetMode="External"/><Relationship Id="rId7" Type="http://schemas.openxmlformats.org/officeDocument/2006/relationships/hyperlink" Target="http://www.franchiseinfosite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trepreneur.com/franchiseopportunities/index.html" TargetMode="External"/><Relationship Id="rId5" Type="http://schemas.openxmlformats.org/officeDocument/2006/relationships/hyperlink" Target="http://www.en.wikipedia.org/wiki/franchising" TargetMode="External"/><Relationship Id="rId4" Type="http://schemas.openxmlformats.org/officeDocument/2006/relationships/hyperlink" Target="http://www.franchising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rgbClr val="CCFFFF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Franchising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5029200"/>
          </a:xfrm>
        </p:spPr>
        <p:txBody>
          <a:bodyPr/>
          <a:lstStyle/>
          <a:p>
            <a:pPr eaLnBrk="1" hangingPunct="1"/>
            <a:r>
              <a:rPr lang="en-US" sz="2400" smtClean="0"/>
              <a:t>Franchising</a:t>
            </a:r>
          </a:p>
          <a:p>
            <a:pPr lvl="1" eaLnBrk="1" hangingPunct="1"/>
            <a:r>
              <a:rPr lang="en-US" sz="2400" smtClean="0"/>
              <a:t>A marketing system revolving around a two-party agreement, whereby the franchisee conducts business according to the terms specified by the franchisor</a:t>
            </a:r>
          </a:p>
          <a:p>
            <a:pPr eaLnBrk="1" hangingPunct="1"/>
            <a:r>
              <a:rPr lang="en-US" sz="2400" smtClean="0">
                <a:solidFill>
                  <a:srgbClr val="0000FF"/>
                </a:solidFill>
              </a:rPr>
              <a:t>Franchisee</a:t>
            </a:r>
          </a:p>
          <a:p>
            <a:pPr lvl="1" eaLnBrk="1" hangingPunct="1"/>
            <a:r>
              <a:rPr lang="en-US" sz="2400" smtClean="0"/>
              <a:t>An entrepreneur whose power is limited by a contractual agreement with a franchisor </a:t>
            </a:r>
          </a:p>
          <a:p>
            <a:pPr eaLnBrk="1" hangingPunct="1"/>
            <a:r>
              <a:rPr lang="en-US" sz="2400" smtClean="0">
                <a:solidFill>
                  <a:srgbClr val="0000FF"/>
                </a:solidFill>
              </a:rPr>
              <a:t>Franchisor</a:t>
            </a:r>
          </a:p>
          <a:p>
            <a:pPr lvl="1" eaLnBrk="1" hangingPunct="1"/>
            <a:r>
              <a:rPr lang="en-US" sz="2400" smtClean="0"/>
              <a:t>The party in the franchise contract that specifies the methods to be followed and the terms to be met by the other party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Where to Find out about Franchises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www.franchise1.com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www.franchising.com</a:t>
            </a:r>
            <a:endParaRPr lang="en-US" smtClean="0"/>
          </a:p>
          <a:p>
            <a:pPr eaLnBrk="1" hangingPunct="1"/>
            <a:r>
              <a:rPr lang="en-US" smtClean="0">
                <a:hlinkClick r:id="rId5"/>
              </a:rPr>
              <a:t>www.en.wikipedia.org/wiki/franchising</a:t>
            </a:r>
            <a:endParaRPr lang="en-US" smtClean="0"/>
          </a:p>
          <a:p>
            <a:pPr eaLnBrk="1" hangingPunct="1"/>
            <a:r>
              <a:rPr lang="en-US" smtClean="0">
                <a:hlinkClick r:id="rId6"/>
              </a:rPr>
              <a:t>www.entrepreneur.com/franchiseopportunities/index.html</a:t>
            </a:r>
            <a:endParaRPr lang="en-US" smtClean="0"/>
          </a:p>
          <a:p>
            <a:pPr eaLnBrk="1" hangingPunct="1"/>
            <a:r>
              <a:rPr lang="en-US" smtClean="0">
                <a:hlinkClick r:id="rId7"/>
              </a:rPr>
              <a:t>www.franchiseinfosite.com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30310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1800" y="4114800"/>
            <a:ext cx="1449388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162800" y="60198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0"/>
              <a:t>Getty Images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Buying an Existing Business?</a:t>
            </a:r>
          </a:p>
        </p:txBody>
      </p:sp>
      <p:sp>
        <p:nvSpPr>
          <p:cNvPr id="237571" name="AutoShape 3"/>
          <p:cNvSpPr>
            <a:spLocks noChangeArrowheads="1"/>
          </p:cNvSpPr>
          <p:nvPr/>
        </p:nvSpPr>
        <p:spPr bwMode="auto">
          <a:xfrm>
            <a:off x="323850" y="1758950"/>
            <a:ext cx="2817813" cy="944563"/>
          </a:xfrm>
          <a:prstGeom prst="cloudCallout">
            <a:avLst>
              <a:gd name="adj1" fmla="val 77704"/>
              <a:gd name="adj2" fmla="val 74495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Reduction of Uncertainties</a:t>
            </a:r>
          </a:p>
        </p:txBody>
      </p:sp>
      <p:sp>
        <p:nvSpPr>
          <p:cNvPr id="237572" name="AutoShape 4"/>
          <p:cNvSpPr>
            <a:spLocks noChangeArrowheads="1"/>
          </p:cNvSpPr>
          <p:nvPr/>
        </p:nvSpPr>
        <p:spPr bwMode="auto">
          <a:xfrm>
            <a:off x="4724400" y="1371600"/>
            <a:ext cx="3276600" cy="1524000"/>
          </a:xfrm>
          <a:prstGeom prst="cloudCallout">
            <a:avLst>
              <a:gd name="adj1" fmla="val -48208"/>
              <a:gd name="adj2" fmla="val 91620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50000"/>
              </a:spcBef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Acquisition of Ongoing Operations and Relationships</a:t>
            </a:r>
          </a:p>
        </p:txBody>
      </p:sp>
      <p:sp>
        <p:nvSpPr>
          <p:cNvPr id="237573" name="AutoShape 5"/>
          <p:cNvSpPr>
            <a:spLocks noChangeArrowheads="1"/>
          </p:cNvSpPr>
          <p:nvPr/>
        </p:nvSpPr>
        <p:spPr bwMode="auto">
          <a:xfrm>
            <a:off x="5791200" y="3048000"/>
            <a:ext cx="2817813" cy="561975"/>
          </a:xfrm>
          <a:prstGeom prst="cloudCallout">
            <a:avLst>
              <a:gd name="adj1" fmla="val -100731"/>
              <a:gd name="adj2" fmla="val 17838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A Quick Start</a:t>
            </a:r>
          </a:p>
        </p:txBody>
      </p:sp>
      <p:sp>
        <p:nvSpPr>
          <p:cNvPr id="237574" name="AutoShape 6"/>
          <p:cNvSpPr>
            <a:spLocks noChangeArrowheads="1"/>
          </p:cNvSpPr>
          <p:nvPr/>
        </p:nvSpPr>
        <p:spPr bwMode="auto">
          <a:xfrm>
            <a:off x="382588" y="3065463"/>
            <a:ext cx="2589212" cy="984250"/>
          </a:xfrm>
          <a:prstGeom prst="cloudCallout">
            <a:avLst>
              <a:gd name="adj1" fmla="val 109287"/>
              <a:gd name="adj2" fmla="val -39097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A Bargain Price</a:t>
            </a:r>
          </a:p>
        </p:txBody>
      </p:sp>
      <p:pic>
        <p:nvPicPr>
          <p:cNvPr id="18439" name="Picture 7" descr="PE0151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332038"/>
            <a:ext cx="2025650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animBg="1" autoUpdateAnimBg="0"/>
      <p:bldP spid="237572" grpId="0" animBg="1" autoUpdateAnimBg="0"/>
      <p:bldP spid="237573" grpId="0" animBg="1" autoUpdateAnimBg="0"/>
      <p:bldP spid="23757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59690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en-US" sz="2800" smtClean="0"/>
              <a:t>Good Reasons to </a:t>
            </a:r>
            <a:r>
              <a:rPr lang="en-US" sz="2800" u="sng" smtClean="0"/>
              <a:t>Purchase</a:t>
            </a:r>
            <a:r>
              <a:rPr lang="en-US" sz="2800" smtClean="0"/>
              <a:t> an Existing Business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3058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u="sng" smtClean="0"/>
              <a:t>It is less risky</a:t>
            </a:r>
            <a:r>
              <a:rPr lang="en-US" sz="1800" smtClean="0"/>
              <a:t> than starting from scratch, because facilities, employees, and customers are likely to be in place.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endParaRPr lang="en-US" sz="1800" smtClean="0"/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1800" smtClean="0"/>
              <a:t>To acquire a business with </a:t>
            </a:r>
            <a:r>
              <a:rPr lang="en-US" sz="1800" u="sng" smtClean="0"/>
              <a:t>ongoing operations</a:t>
            </a:r>
            <a:r>
              <a:rPr lang="en-US" sz="1800" smtClean="0"/>
              <a:t> and </a:t>
            </a:r>
            <a:r>
              <a:rPr lang="en-US" sz="1800" u="sng" smtClean="0"/>
              <a:t>established relationships</a:t>
            </a:r>
            <a:r>
              <a:rPr lang="en-US" sz="1800" smtClean="0"/>
              <a:t> with loyal customers and reliable suppliers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endParaRPr lang="en-US" sz="1800" smtClean="0"/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1800" smtClean="0"/>
              <a:t>The business has </a:t>
            </a:r>
            <a:r>
              <a:rPr lang="en-US" sz="1800" u="sng" smtClean="0"/>
              <a:t>established trade credit</a:t>
            </a:r>
            <a:r>
              <a:rPr lang="en-US" sz="1800" smtClean="0"/>
              <a:t>, which is crucial because relationships with suppliers and others take a long time to develop.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endParaRPr lang="en-US" sz="1800" smtClean="0"/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1800" smtClean="0"/>
              <a:t>It is an easier route to owning a business if the entrepreneur has </a:t>
            </a:r>
            <a:r>
              <a:rPr lang="en-US" sz="1800" u="sng" smtClean="0"/>
              <a:t>limited business experience</a:t>
            </a:r>
            <a:r>
              <a:rPr lang="en-US" sz="1800" smtClean="0"/>
              <a:t>, especially </a:t>
            </a:r>
            <a:r>
              <a:rPr lang="en-US" sz="1800" u="sng" smtClean="0"/>
              <a:t>if the owner stays on</a:t>
            </a:r>
            <a:r>
              <a:rPr lang="en-US" sz="1800" smtClean="0"/>
              <a:t> for a time to help with the transition.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To </a:t>
            </a:r>
            <a:r>
              <a:rPr lang="en-US" sz="1800" u="sng" smtClean="0"/>
              <a:t>begin a business</a:t>
            </a:r>
            <a:r>
              <a:rPr lang="en-US" sz="1800" smtClean="0"/>
              <a:t> </a:t>
            </a:r>
            <a:r>
              <a:rPr lang="en-US" sz="1800" u="sng" smtClean="0"/>
              <a:t>more quickly</a:t>
            </a:r>
            <a:r>
              <a:rPr lang="en-US" sz="1800" smtClean="0"/>
              <a:t> than starting from scratch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1800" smtClean="0"/>
              <a:t>To obtain an established business at a </a:t>
            </a:r>
            <a:r>
              <a:rPr lang="en-US" sz="1800" u="sng" smtClean="0"/>
              <a:t>price below</a:t>
            </a:r>
            <a:r>
              <a:rPr lang="en-US" sz="1800" smtClean="0"/>
              <a:t> what a new business or franchise would cost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en-US" sz="2800" smtClean="0"/>
              <a:t>Pros and Cons of Buying an Existing Business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295400"/>
            <a:ext cx="3813175" cy="480060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sz="2000" b="1" smtClean="0"/>
              <a:t>Pros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Higher chance of success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Less planning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Existing customers/ suppliers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Necessary equipment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Bargain price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Experienced employees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Existing business records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1295400"/>
            <a:ext cx="3813175" cy="487680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sz="2000" b="1" smtClean="0"/>
              <a:t>Cons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Existing problems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Poor quality of current employees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Poor business image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Modernization required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Purchase price based on inaccurate data</a:t>
            </a:r>
          </a:p>
          <a:p>
            <a:pPr lvl="1" eaLnBrk="1" hangingPunct="1">
              <a:spcBef>
                <a:spcPct val="40000"/>
              </a:spcBef>
            </a:pPr>
            <a:r>
              <a:rPr lang="en-US" sz="2000" b="1" smtClean="0"/>
              <a:t>Poor business location</a:t>
            </a:r>
          </a:p>
          <a:p>
            <a:pPr eaLnBrk="1" hangingPunct="1">
              <a:spcBef>
                <a:spcPct val="40000"/>
              </a:spcBef>
            </a:pPr>
            <a:endParaRPr lang="en-US" sz="2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Where to Find Business Opportunities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Attorneys</a:t>
            </a:r>
          </a:p>
          <a:p>
            <a:pPr eaLnBrk="1" hangingPunct="1"/>
            <a:r>
              <a:rPr lang="en-US" smtClean="0"/>
              <a:t>Accountants</a:t>
            </a:r>
          </a:p>
          <a:p>
            <a:pPr eaLnBrk="1" hangingPunct="1"/>
            <a:r>
              <a:rPr lang="en-US" smtClean="0"/>
              <a:t>Bankers</a:t>
            </a:r>
          </a:p>
          <a:p>
            <a:pPr eaLnBrk="1" hangingPunct="1"/>
            <a:r>
              <a:rPr lang="en-US" smtClean="0"/>
              <a:t>The Wall Street Journal</a:t>
            </a:r>
          </a:p>
          <a:p>
            <a:pPr eaLnBrk="1" hangingPunct="1"/>
            <a:r>
              <a:rPr lang="en-US" smtClean="0"/>
              <a:t>Liquidation auctions</a:t>
            </a:r>
          </a:p>
          <a:p>
            <a:pPr eaLnBrk="1" hangingPunct="1"/>
            <a:r>
              <a:rPr lang="en-US" smtClean="0"/>
              <a:t>Business brokers</a:t>
            </a:r>
          </a:p>
          <a:p>
            <a:pPr eaLnBrk="1" hangingPunct="1"/>
            <a:r>
              <a:rPr lang="en-US" smtClean="0"/>
              <a:t>The internet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rgbClr val="FFFFCC"/>
          </a:solidFill>
        </p:spPr>
        <p:txBody>
          <a:bodyPr/>
          <a:lstStyle/>
          <a:p>
            <a:pPr eaLnBrk="1" hangingPunct="1"/>
            <a:r>
              <a:rPr lang="en-US" sz="3200" smtClean="0"/>
              <a:t>What to Look For in a Business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 business that had a broad scope that would insulate it from market downturns.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 business with existing customers and vendors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 low-tech business but with high growth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 market that was not so large so as to encourage major players but not so small that the company couldn’t grow.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Available float from suppliers; in other words, leeway in having to pay vendors.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Manageable seasonality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Cost cutting potential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 Your RESEARCH!</a:t>
            </a:r>
          </a:p>
        </p:txBody>
      </p:sp>
      <p:sp>
        <p:nvSpPr>
          <p:cNvPr id="34819" name="Rectangle 9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4876800" cy="4724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Develop a </a:t>
            </a:r>
            <a:r>
              <a:rPr lang="en-US" sz="2400" u="sng" smtClean="0"/>
              <a:t>set of criteria</a:t>
            </a:r>
            <a:r>
              <a:rPr lang="en-US" sz="2400" smtClean="0"/>
              <a:t> for judging the business based on the entrepreneur’s needs and goals.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u="sng" smtClean="0"/>
              <a:t>Understand the industry</a:t>
            </a:r>
            <a:r>
              <a:rPr lang="en-US" sz="2400" smtClean="0"/>
              <a:t> and the </a:t>
            </a:r>
            <a:r>
              <a:rPr lang="en-US" sz="2400" u="sng" smtClean="0"/>
              <a:t>market niche</a:t>
            </a:r>
            <a:r>
              <a:rPr lang="en-US" sz="2400" smtClean="0"/>
              <a:t> in which the business will operate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u="sng" smtClean="0"/>
              <a:t>Examine the records</a:t>
            </a:r>
            <a:r>
              <a:rPr lang="en-US" sz="2400" smtClean="0"/>
              <a:t> of the business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2438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7391400" y="35814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0"/>
              <a:t>Getty Images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Ways to RESEARCH!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52578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Talk to employees, suppliers, and customers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Examine equipment and facilities</a:t>
            </a:r>
            <a:r>
              <a:rPr lang="en-US" sz="2400" smtClean="0"/>
              <a:t> to make certain they are current and in good working order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Examine all contracts</a:t>
            </a:r>
          </a:p>
          <a:p>
            <a:pPr eaLnBrk="1" hangingPunct="1">
              <a:lnSpc>
                <a:spcPct val="90000"/>
              </a:lnSpc>
            </a:pPr>
            <a:endParaRPr lang="en-US" sz="2400" u="sng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Verify the value of the business</a:t>
            </a:r>
            <a:r>
              <a:rPr lang="en-US" sz="2400" smtClean="0"/>
              <a:t> based on industry statistics and perhaps the advice of a professional </a:t>
            </a:r>
            <a:r>
              <a:rPr lang="en-US" sz="2400" u="sng" smtClean="0"/>
              <a:t>business appraiser</a:t>
            </a:r>
            <a:r>
              <a:rPr lang="en-US" sz="2400" smtClean="0"/>
              <a:t>.</a:t>
            </a:r>
          </a:p>
        </p:txBody>
      </p:sp>
      <p:pic>
        <p:nvPicPr>
          <p:cNvPr id="3584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2438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7391400" y="35814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 b="0"/>
              <a:t>Getty Images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  <a:solidFill>
            <a:srgbClr val="FFFFB7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Franchising Arrangements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86800" cy="5334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800" b="1" u="sng" smtClean="0"/>
              <a:t>THREE KINDS OF FRANCHISES</a:t>
            </a:r>
          </a:p>
          <a:p>
            <a:pPr eaLnBrk="1" hangingPunct="1"/>
            <a:r>
              <a:rPr lang="en-US" sz="1800" b="1" u="sng" smtClean="0"/>
              <a:t>Trade Name </a:t>
            </a:r>
            <a:r>
              <a:rPr lang="en-US" sz="1800" u="sng" smtClean="0"/>
              <a:t>Franchise</a:t>
            </a:r>
          </a:p>
          <a:p>
            <a:pPr lvl="1" eaLnBrk="1" hangingPunct="1"/>
            <a:r>
              <a:rPr lang="en-US" sz="1800" smtClean="0"/>
              <a:t>Grants the right to use a widely recognized name within a particular territory</a:t>
            </a:r>
          </a:p>
          <a:p>
            <a:pPr lvl="2" eaLnBrk="1" hangingPunct="1"/>
            <a:r>
              <a:rPr lang="en-US" sz="1400" smtClean="0">
                <a:solidFill>
                  <a:srgbClr val="FF0000"/>
                </a:solidFill>
              </a:rPr>
              <a:t>True Value Hardware, Associated Grocers Inc (AGI), Century 21</a:t>
            </a:r>
            <a:endParaRPr lang="en-US" sz="80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800" b="1" u="sng" smtClean="0"/>
              <a:t>Product Distribution </a:t>
            </a:r>
            <a:r>
              <a:rPr lang="en-US" sz="1800" u="sng" smtClean="0"/>
              <a:t>Franchise</a:t>
            </a:r>
            <a:r>
              <a:rPr lang="en-US" sz="1800" smtClean="0"/>
              <a:t> (…Dealership)</a:t>
            </a:r>
          </a:p>
          <a:p>
            <a:pPr lvl="1" eaLnBrk="1" hangingPunct="1"/>
            <a:r>
              <a:rPr lang="en-US" sz="1800" smtClean="0"/>
              <a:t>Allows you to sell a specific, brand-name product in a specified territory</a:t>
            </a:r>
          </a:p>
          <a:p>
            <a:pPr lvl="2" eaLnBrk="1" hangingPunct="1"/>
            <a:r>
              <a:rPr lang="en-US" sz="1400" smtClean="0">
                <a:solidFill>
                  <a:srgbClr val="FF0000"/>
                </a:solidFill>
              </a:rPr>
              <a:t>Snap-On Tools, Toyota</a:t>
            </a:r>
            <a:endParaRPr lang="en-US" sz="1400" smtClean="0"/>
          </a:p>
          <a:p>
            <a:pPr eaLnBrk="1" hangingPunct="1"/>
            <a:r>
              <a:rPr lang="en-US" sz="1800" b="1" u="sng" smtClean="0"/>
              <a:t>Business Format </a:t>
            </a:r>
            <a:r>
              <a:rPr lang="en-US" sz="1800" u="sng" smtClean="0"/>
              <a:t>Franchise</a:t>
            </a:r>
          </a:p>
          <a:p>
            <a:pPr lvl="1" eaLnBrk="1" hangingPunct="1"/>
            <a:r>
              <a:rPr lang="en-US" sz="1800" smtClean="0"/>
              <a:t>Provides an entire business plan, marketing, and operating system</a:t>
            </a:r>
          </a:p>
          <a:p>
            <a:pPr lvl="1" eaLnBrk="1" hangingPunct="1"/>
            <a:r>
              <a:rPr lang="en-US" sz="1800" smtClean="0"/>
              <a:t>Guidance from the franchisor is ongoing; supervision &amp; monitoring are continuous</a:t>
            </a:r>
          </a:p>
          <a:p>
            <a:pPr lvl="2" eaLnBrk="1" hangingPunct="1"/>
            <a:r>
              <a:rPr lang="en-US" sz="1400" smtClean="0">
                <a:solidFill>
                  <a:srgbClr val="FF0000"/>
                </a:solidFill>
              </a:rPr>
              <a:t>Subway,  McDonalds</a:t>
            </a:r>
            <a:endParaRPr lang="en-US" sz="1800" smtClean="0"/>
          </a:p>
          <a:p>
            <a:pPr eaLnBrk="1" hangingPunct="1">
              <a:buFont typeface="Arial" charset="0"/>
              <a:buNone/>
            </a:pPr>
            <a:r>
              <a:rPr lang="en-US" sz="1800" smtClean="0"/>
              <a:t>*  *  *  *  *  *  *  *  *  *  *  *  *  *  *  *  *  *</a:t>
            </a:r>
            <a:endParaRPr lang="en-US" sz="800" smtClean="0"/>
          </a:p>
          <a:p>
            <a:pPr eaLnBrk="1" hangingPunct="1"/>
            <a:r>
              <a:rPr lang="en-US" sz="1800" b="1" u="sng" smtClean="0">
                <a:solidFill>
                  <a:srgbClr val="0000FF"/>
                </a:solidFill>
              </a:rPr>
              <a:t>Single Franchise Owner</a:t>
            </a:r>
          </a:p>
          <a:p>
            <a:pPr lvl="1" eaLnBrk="1" hangingPunct="1"/>
            <a:r>
              <a:rPr lang="en-US" sz="1800" smtClean="0"/>
              <a:t>Owns the franchise rights to operate in just one business location or territory</a:t>
            </a:r>
            <a:endParaRPr lang="en-US" sz="1800" u="sng" smtClean="0"/>
          </a:p>
          <a:p>
            <a:pPr eaLnBrk="1" hangingPunct="1"/>
            <a:r>
              <a:rPr lang="en-US" sz="1800" b="1" u="sng" smtClean="0">
                <a:solidFill>
                  <a:srgbClr val="0000FF"/>
                </a:solidFill>
              </a:rPr>
              <a:t>Multiple-Unit Owner/Master Franchisee</a:t>
            </a:r>
          </a:p>
          <a:p>
            <a:pPr lvl="1" eaLnBrk="1" hangingPunct="1"/>
            <a:r>
              <a:rPr lang="en-US" sz="1800" smtClean="0"/>
              <a:t>Has the right to open several franchised outlets in a given area or territory  </a:t>
            </a:r>
          </a:p>
          <a:p>
            <a:pPr eaLnBrk="1" hangingPunct="1"/>
            <a:r>
              <a:rPr lang="en-US" sz="1800" b="1" u="sng" smtClean="0">
                <a:solidFill>
                  <a:srgbClr val="0000FF"/>
                </a:solidFill>
              </a:rPr>
              <a:t>Piggyback Franchise</a:t>
            </a:r>
          </a:p>
          <a:p>
            <a:pPr lvl="1" eaLnBrk="1" hangingPunct="1"/>
            <a:r>
              <a:rPr lang="en-US" sz="1800" smtClean="0"/>
              <a:t>A retail franchise operation within the physical facilities of a host store </a:t>
            </a:r>
            <a:r>
              <a:rPr lang="en-US" sz="800" smtClean="0"/>
              <a:t> …a Subway inside WalMart</a:t>
            </a:r>
            <a:endParaRPr lang="en-US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solidFill>
            <a:srgbClr val="FFCCFF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Pros and Cons of Franchising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295400"/>
            <a:ext cx="4270375" cy="5334000"/>
          </a:xfrm>
        </p:spPr>
        <p:txBody>
          <a:bodyPr/>
          <a:lstStyle/>
          <a:p>
            <a:pPr eaLnBrk="1" hangingPunct="1"/>
            <a:r>
              <a:rPr lang="en-US" sz="2400" b="1" smtClean="0"/>
              <a:t>Advantages</a:t>
            </a:r>
          </a:p>
          <a:p>
            <a:pPr eaLnBrk="1" hangingPunct="1">
              <a:buFontTx/>
              <a:buNone/>
            </a:pPr>
            <a:endParaRPr lang="en-US" sz="1000" b="1" smtClean="0"/>
          </a:p>
          <a:p>
            <a:pPr lvl="1" eaLnBrk="1" hangingPunct="1"/>
            <a:r>
              <a:rPr lang="en-US" sz="2000" smtClean="0"/>
              <a:t>Probability of success</a:t>
            </a:r>
          </a:p>
          <a:p>
            <a:pPr lvl="2" eaLnBrk="1" hangingPunct="1"/>
            <a:r>
              <a:rPr lang="en-US" sz="1600" smtClean="0"/>
              <a:t>Proven line of business</a:t>
            </a:r>
          </a:p>
          <a:p>
            <a:pPr lvl="2" eaLnBrk="1" hangingPunct="1"/>
            <a:r>
              <a:rPr lang="en-US" sz="1600" smtClean="0"/>
              <a:t>Pre-qualification of franchisee</a:t>
            </a:r>
          </a:p>
          <a:p>
            <a:pPr lvl="2" eaLnBrk="1" hangingPunct="1"/>
            <a:r>
              <a:rPr lang="en-US" sz="1600" smtClean="0"/>
              <a:t>Overall lower failure rates</a:t>
            </a:r>
            <a:endParaRPr lang="en-US" sz="800" smtClean="0"/>
          </a:p>
          <a:p>
            <a:pPr lvl="1" eaLnBrk="1" hangingPunct="1"/>
            <a:r>
              <a:rPr lang="en-US" sz="2000" smtClean="0"/>
              <a:t>Training</a:t>
            </a:r>
          </a:p>
          <a:p>
            <a:pPr lvl="2" eaLnBrk="1" hangingPunct="1"/>
            <a:r>
              <a:rPr lang="en-US" sz="1600" smtClean="0"/>
              <a:t>Franchisor-provided</a:t>
            </a:r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1" eaLnBrk="1" hangingPunct="1"/>
            <a:r>
              <a:rPr lang="en-US" sz="2000" smtClean="0"/>
              <a:t>Financial assistance</a:t>
            </a:r>
          </a:p>
          <a:p>
            <a:pPr lvl="2" eaLnBrk="1" hangingPunct="1"/>
            <a:r>
              <a:rPr lang="en-US" sz="1600" smtClean="0"/>
              <a:t>Loans &amp; loan guarantees</a:t>
            </a:r>
          </a:p>
          <a:p>
            <a:pPr lvl="2" eaLnBrk="1" hangingPunct="1">
              <a:buFontTx/>
              <a:buNone/>
            </a:pPr>
            <a:endParaRPr lang="en-US" sz="800" smtClean="0"/>
          </a:p>
          <a:p>
            <a:pPr lvl="1" eaLnBrk="1" hangingPunct="1"/>
            <a:r>
              <a:rPr lang="en-US" sz="2000" smtClean="0"/>
              <a:t>Operating benefits</a:t>
            </a:r>
          </a:p>
          <a:p>
            <a:pPr lvl="2" eaLnBrk="1" hangingPunct="1"/>
            <a:r>
              <a:rPr lang="en-US" sz="1600" smtClean="0"/>
              <a:t>Location feasibility study</a:t>
            </a:r>
          </a:p>
          <a:p>
            <a:pPr lvl="2" eaLnBrk="1" hangingPunct="1"/>
            <a:r>
              <a:rPr lang="en-US" sz="1600" smtClean="0"/>
              <a:t>Marketing assistance</a:t>
            </a:r>
          </a:p>
          <a:p>
            <a:pPr lvl="2" eaLnBrk="1" hangingPunct="1"/>
            <a:r>
              <a:rPr lang="en-US" sz="1600" smtClean="0"/>
              <a:t>Quick start-up time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1371600"/>
            <a:ext cx="4267200" cy="5181600"/>
          </a:xfrm>
        </p:spPr>
        <p:txBody>
          <a:bodyPr/>
          <a:lstStyle/>
          <a:p>
            <a:pPr marL="222250" indent="-222250" eaLnBrk="1" hangingPunct="1">
              <a:lnSpc>
                <a:spcPct val="80000"/>
              </a:lnSpc>
            </a:pPr>
            <a:r>
              <a:rPr lang="en-US" sz="2400" b="1" smtClean="0"/>
              <a:t>Limitations</a:t>
            </a:r>
          </a:p>
          <a:p>
            <a:pPr marL="222250" indent="-222250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marL="519113" lvl="1" indent="-182563" eaLnBrk="1" hangingPunct="1">
              <a:lnSpc>
                <a:spcPct val="80000"/>
              </a:lnSpc>
            </a:pPr>
            <a:r>
              <a:rPr lang="en-US" sz="2000" smtClean="0"/>
              <a:t>Franchise costs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Initial franchise fee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Investment costs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Royalty payments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Advertising costs</a:t>
            </a:r>
          </a:p>
          <a:p>
            <a:pPr marL="915988" lvl="2" indent="-282575" eaLnBrk="1" hangingPunct="1">
              <a:lnSpc>
                <a:spcPct val="80000"/>
              </a:lnSpc>
            </a:pPr>
            <a:endParaRPr lang="en-US" sz="1600" smtClean="0"/>
          </a:p>
          <a:p>
            <a:pPr marL="519113" lvl="1" indent="-182563" eaLnBrk="1" hangingPunct="1">
              <a:lnSpc>
                <a:spcPct val="80000"/>
              </a:lnSpc>
            </a:pPr>
            <a:r>
              <a:rPr lang="en-US" sz="2000" smtClean="0"/>
              <a:t>Restrictions on business operations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Products sold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Hours of operation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Restrictions on expansion/growth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Franchisor only source of supplies</a:t>
            </a:r>
          </a:p>
          <a:p>
            <a:pPr marL="915988" lvl="2" indent="-282575"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marL="519113" lvl="1" indent="-182563" eaLnBrk="1" hangingPunct="1">
              <a:lnSpc>
                <a:spcPct val="80000"/>
              </a:lnSpc>
            </a:pPr>
            <a:r>
              <a:rPr lang="en-US" sz="2000" smtClean="0"/>
              <a:t>Loss of independence</a:t>
            </a:r>
          </a:p>
          <a:p>
            <a:pPr marL="519113" lvl="1" indent="-18256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519113" lvl="1" indent="-182563" eaLnBrk="1" hangingPunct="1">
              <a:lnSpc>
                <a:spcPct val="80000"/>
              </a:lnSpc>
            </a:pPr>
            <a:r>
              <a:rPr lang="en-US" sz="2000" smtClean="0"/>
              <a:t>Lack of franchisor support</a:t>
            </a:r>
          </a:p>
          <a:p>
            <a:pPr marL="915988" lvl="2" indent="-282575" eaLnBrk="1" hangingPunct="1">
              <a:lnSpc>
                <a:spcPct val="80000"/>
              </a:lnSpc>
            </a:pPr>
            <a:r>
              <a:rPr lang="en-US" sz="1600" smtClean="0"/>
              <a:t>Termination/renewal clauses</a:t>
            </a:r>
          </a:p>
          <a:p>
            <a:pPr marL="915988" lvl="2" indent="-282575"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rgbClr val="FFCCFF"/>
          </a:solidFill>
        </p:spPr>
        <p:txBody>
          <a:bodyPr/>
          <a:lstStyle/>
          <a:p>
            <a:pPr eaLnBrk="1" hangingPunct="1"/>
            <a:r>
              <a:rPr lang="en-US" smtClean="0"/>
              <a:t>Franchisor Controls on Franchisees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Restricted sales territory</a:t>
            </a:r>
          </a:p>
          <a:p>
            <a:pPr eaLnBrk="1" hangingPunct="1"/>
            <a:r>
              <a:rPr lang="en-US" sz="2800" smtClean="0"/>
              <a:t>Requires site approval and imposes requirements on the outlet’s appearance</a:t>
            </a:r>
          </a:p>
          <a:p>
            <a:pPr eaLnBrk="1" hangingPunct="1"/>
            <a:r>
              <a:rPr lang="en-US" sz="2800" smtClean="0"/>
              <a:t>Restricts the goods/</a:t>
            </a:r>
            <a:br>
              <a:rPr lang="en-US" sz="2800" smtClean="0"/>
            </a:br>
            <a:r>
              <a:rPr lang="en-US" sz="2800" smtClean="0"/>
              <a:t>services that can be sold</a:t>
            </a:r>
          </a:p>
          <a:p>
            <a:pPr eaLnBrk="1" hangingPunct="1"/>
            <a:r>
              <a:rPr lang="en-US" sz="2800" smtClean="0"/>
              <a:t>Requires specific </a:t>
            </a:r>
            <a:br>
              <a:rPr lang="en-US" sz="2800" smtClean="0"/>
            </a:br>
            <a:r>
              <a:rPr lang="en-US" sz="2800" smtClean="0"/>
              <a:t>operating hours</a:t>
            </a:r>
          </a:p>
          <a:p>
            <a:pPr eaLnBrk="1" hangingPunct="1"/>
            <a:r>
              <a:rPr lang="en-US" sz="2800" smtClean="0"/>
              <a:t>Controls advertising</a:t>
            </a:r>
          </a:p>
        </p:txBody>
      </p:sp>
      <p:pic>
        <p:nvPicPr>
          <p:cNvPr id="5124" name="Picture 4" descr="PE0184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25" y="3525838"/>
            <a:ext cx="356552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8580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en-US" sz="3200" smtClean="0"/>
              <a:t>An Attractive Franchise Opportunity Includes:  - 1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en-US" sz="2400" u="sng" smtClean="0"/>
              <a:t>Registered trademarks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u="sng" smtClean="0"/>
              <a:t>Successful prototype stores</a:t>
            </a:r>
            <a:r>
              <a:rPr lang="en-US" sz="2400" smtClean="0"/>
              <a:t> with a track record of profitability and a positive reputation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A </a:t>
            </a:r>
            <a:r>
              <a:rPr lang="en-US" sz="2400" u="sng" smtClean="0"/>
              <a:t>business that can be systematized</a:t>
            </a:r>
            <a:r>
              <a:rPr lang="en-US" sz="2400" smtClean="0"/>
              <a:t> so that it can be easily replicated.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A product or service that can be successful in </a:t>
            </a:r>
            <a:r>
              <a:rPr lang="en-US" sz="2400" u="sng" smtClean="0"/>
              <a:t>many different geographic regions</a:t>
            </a:r>
            <a:r>
              <a:rPr lang="en-US" sz="2400" smtClean="0"/>
              <a:t>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639762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en-US" sz="3200" smtClean="0"/>
              <a:t>An Attractive Franchise Opportunity Includes:  -  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An </a:t>
            </a:r>
            <a:r>
              <a:rPr lang="en-US" sz="2400" u="sng" smtClean="0"/>
              <a:t>operations manual</a:t>
            </a:r>
            <a:r>
              <a:rPr lang="en-US" sz="2400" smtClean="0"/>
              <a:t> that specifies all the functions of the business and their associated policies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</a:t>
            </a:r>
            <a:r>
              <a:rPr lang="en-US" sz="2400" u="sng" smtClean="0"/>
              <a:t>training and support</a:t>
            </a:r>
            <a:r>
              <a:rPr lang="en-US" sz="2400" smtClean="0"/>
              <a:t> system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Site selection criteria</a:t>
            </a:r>
            <a:r>
              <a:rPr lang="en-US" sz="2400" smtClean="0"/>
              <a:t> and architectural standards 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detailed </a:t>
            </a:r>
            <a:r>
              <a:rPr lang="en-US" sz="2400" u="sng" smtClean="0"/>
              <a:t>prospectus</a:t>
            </a:r>
            <a:r>
              <a:rPr lang="en-US" sz="2400" smtClean="0"/>
              <a:t> that spells out the franchisee’s rights, responsibilities, and risks. 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The Federal Trade Commission requires disclosure...Uniform Franchise Offering Circular [UFOC]</a:t>
            </a: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50" y="1676400"/>
            <a:ext cx="313531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47700" y="533400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800" b="0"/>
              <a:t>ASK QUESTIONS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Before Buying a Franchise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792163"/>
          </a:xfrm>
          <a:solidFill>
            <a:srgbClr val="FFCCFF"/>
          </a:solidFill>
        </p:spPr>
        <p:txBody>
          <a:bodyPr/>
          <a:lstStyle/>
          <a:p>
            <a:pPr eaLnBrk="1" hangingPunct="1"/>
            <a:r>
              <a:rPr lang="en-US" sz="3600" smtClean="0"/>
              <a:t>Questions to Ask Before Buying a Franchise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Does the franchisor have an excellent </a:t>
            </a:r>
            <a:r>
              <a:rPr lang="en-US" sz="2200" u="sng" smtClean="0"/>
              <a:t>reputation</a:t>
            </a:r>
            <a:r>
              <a:rPr lang="en-US" sz="2200" smtClean="0"/>
              <a:t> in the industry?  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Is the </a:t>
            </a:r>
            <a:r>
              <a:rPr lang="en-US" sz="2200" u="sng" smtClean="0"/>
              <a:t>franchisor in partnership</a:t>
            </a:r>
            <a:r>
              <a:rPr lang="en-US" sz="2200" smtClean="0"/>
              <a:t> or any other legal relationship with another franchisor?  If so, how will the franchisee be protected should that relationship fail?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Is the franchisee required to do anything that </a:t>
            </a:r>
            <a:r>
              <a:rPr lang="en-US" sz="2200" u="sng" smtClean="0"/>
              <a:t>appears questionable</a:t>
            </a:r>
            <a:r>
              <a:rPr lang="en-US" sz="2200" smtClean="0"/>
              <a:t> from a legal or ethical perspective?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Under what circumstances can the franchisee or franchisor </a:t>
            </a:r>
            <a:r>
              <a:rPr lang="en-US" sz="2200" u="sng" smtClean="0"/>
              <a:t>terminate the franchise agreement</a:t>
            </a:r>
            <a:r>
              <a:rPr lang="en-US" sz="2200" smtClean="0"/>
              <a:t> and what are the consequences to either party?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Will the franchisor grant an </a:t>
            </a:r>
            <a:r>
              <a:rPr lang="en-US" sz="2200" u="sng" smtClean="0"/>
              <a:t>exclusive territory</a:t>
            </a:r>
            <a:r>
              <a:rPr lang="en-US" sz="2200" smtClean="0"/>
              <a:t>? Is that area subject to reduction or modification? If so, under what conditions?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639762"/>
          </a:xfrm>
          <a:solidFill>
            <a:srgbClr val="FFCCFF"/>
          </a:solidFill>
        </p:spPr>
        <p:txBody>
          <a:bodyPr/>
          <a:lstStyle/>
          <a:p>
            <a:pPr eaLnBrk="1" hangingPunct="1"/>
            <a:r>
              <a:rPr lang="en-US" sz="3600" smtClean="0"/>
              <a:t>Questions to Ask Before Buying a Franchise - 3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What is the </a:t>
            </a:r>
            <a:r>
              <a:rPr lang="en-US" sz="2400" u="sng" smtClean="0"/>
              <a:t>track record</a:t>
            </a:r>
            <a:r>
              <a:rPr lang="en-US" sz="2400" smtClean="0"/>
              <a:t> of the franchise?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Has the franchisor conducted an </a:t>
            </a:r>
            <a:r>
              <a:rPr lang="en-US" sz="2400" u="sng" smtClean="0"/>
              <a:t>in-depth investigation of the franchisee</a:t>
            </a:r>
            <a:r>
              <a:rPr lang="en-US" sz="2400" smtClean="0"/>
              <a:t> to assure that he or she has the necessary skills and financial requirements to operate the business successfully?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How much capital will be required</a:t>
            </a:r>
            <a:r>
              <a:rPr lang="en-US" sz="2400" smtClean="0"/>
              <a:t> to start and operate the business to a positive cash flow? Does the initial fee include an opening inventory of products and supplies? What do royalties pay for and how are they calculated?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</TotalTime>
  <Words>1040</Words>
  <Application>Microsoft Office PowerPoint</Application>
  <PresentationFormat>On-screen Show (4:3)</PresentationFormat>
  <Paragraphs>196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Calibri</vt:lpstr>
      <vt:lpstr>Tahoma</vt:lpstr>
      <vt:lpstr>Office Theme</vt:lpstr>
      <vt:lpstr>Franchising</vt:lpstr>
      <vt:lpstr>Franchising Arrangements</vt:lpstr>
      <vt:lpstr>The Pros and Cons of Franchising</vt:lpstr>
      <vt:lpstr>Franchisor Controls on Franchisees</vt:lpstr>
      <vt:lpstr>An Attractive Franchise Opportunity Includes:  - 1</vt:lpstr>
      <vt:lpstr>An Attractive Franchise Opportunity Includes:  -  2</vt:lpstr>
      <vt:lpstr>Before Buying a Franchise</vt:lpstr>
      <vt:lpstr>Questions to Ask Before Buying a Franchise</vt:lpstr>
      <vt:lpstr>Questions to Ask Before Buying a Franchise - 3</vt:lpstr>
      <vt:lpstr>Where to Find out about Franchises</vt:lpstr>
      <vt:lpstr>Buying an Existing Business?</vt:lpstr>
      <vt:lpstr>Good Reasons to Purchase an Existing Business</vt:lpstr>
      <vt:lpstr>Pros and Cons of Buying an Existing Business</vt:lpstr>
      <vt:lpstr>Where to Find Business Opportunities</vt:lpstr>
      <vt:lpstr>What to Look For in a Business</vt:lpstr>
      <vt:lpstr>Do Your RESEARCH!</vt:lpstr>
      <vt:lpstr>More Ways to RESEARCH!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Ernest Reichelt</dc:creator>
  <cp:lastModifiedBy>Ernest Reichelt</cp:lastModifiedBy>
  <cp:revision>115</cp:revision>
  <dcterms:created xsi:type="dcterms:W3CDTF">2006-02-27T20:56:04Z</dcterms:created>
  <dcterms:modified xsi:type="dcterms:W3CDTF">2013-05-29T10:39:06Z</dcterms:modified>
</cp:coreProperties>
</file>